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75" r:id="rId9"/>
    <p:sldId id="264" r:id="rId10"/>
    <p:sldId id="265" r:id="rId11"/>
    <p:sldId id="266" r:id="rId12"/>
    <p:sldId id="262" r:id="rId13"/>
    <p:sldId id="267" r:id="rId14"/>
    <p:sldId id="268" r:id="rId15"/>
    <p:sldId id="269" r:id="rId16"/>
    <p:sldId id="276" r:id="rId17"/>
    <p:sldId id="270" r:id="rId18"/>
    <p:sldId id="271" r:id="rId19"/>
    <p:sldId id="272" r:id="rId20"/>
    <p:sldId id="277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52A3A-AA39-4779-88B6-E199A1381744}" v="989" dt="2023-02-28T21:39:46.780"/>
    <p1510:client id="{21A4CEB1-726E-494D-91E4-4560CE0620E2}" v="134" dt="2023-02-27T21:19:00.029"/>
    <p1510:client id="{2EBF54A1-72CE-4A7B-A0A1-C7AD21A4DE1A}" v="241" dt="2023-03-02T19:16:46.656"/>
    <p1510:client id="{53A94962-85EB-465D-8C1A-7662FDAAC6B2}" v="6" dt="2023-03-01T21:39:33.438"/>
    <p1510:client id="{651F1F14-4621-487F-898E-6D7ACAA09405}" v="6" dt="2023-03-01T21:55:39.522"/>
    <p1510:client id="{F3ED5724-0FC1-4D6B-A01C-F91DFA6C3750}" v="6" dt="2023-03-01T21:51:35.458"/>
    <p1510:client id="{F948775F-326F-4EAB-97B8-5D6080253B3F}" v="452" dt="2023-03-01T21:33:55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4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facts/seiche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latin typeface="Arial"/>
                <a:cs typeface="Calibri Light"/>
              </a:rPr>
              <a:t>ROPE</a:t>
            </a:r>
            <a:endParaRPr lang="en-US" sz="8800" b="1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4B7EB-422B-C730-256B-7C9411F5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 rope is just a rope...until it gets a job!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8D2CD-60A8-DA4F-1410-8155192D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614" y="1501556"/>
            <a:ext cx="10717048" cy="5139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A rope tied to your jib clew becomes a </a:t>
            </a:r>
            <a:r>
              <a:rPr lang="en-US">
                <a:solidFill>
                  <a:srgbClr val="FF0000"/>
                </a:solidFill>
                <a:cs typeface="Calibri"/>
              </a:rPr>
              <a:t>sheet line.</a:t>
            </a:r>
          </a:p>
          <a:p>
            <a:r>
              <a:rPr lang="en-US">
                <a:cs typeface="Calibri"/>
              </a:rPr>
              <a:t>Since you generally have two jib or genoa sheets one is </a:t>
            </a:r>
            <a:r>
              <a:rPr lang="en-US">
                <a:solidFill>
                  <a:srgbClr val="FF0000"/>
                </a:solidFill>
                <a:cs typeface="Calibri"/>
              </a:rPr>
              <a:t>working </a:t>
            </a:r>
            <a:r>
              <a:rPr lang="en-US">
                <a:cs typeface="Calibri"/>
              </a:rPr>
              <a:t>and the other is called</a:t>
            </a:r>
            <a:r>
              <a:rPr lang="en-US">
                <a:solidFill>
                  <a:srgbClr val="FF0000"/>
                </a:solidFill>
                <a:cs typeface="Calibri"/>
              </a:rPr>
              <a:t> lazy.</a:t>
            </a:r>
          </a:p>
          <a:p>
            <a:r>
              <a:rPr lang="en-US">
                <a:cs typeface="Calibri"/>
              </a:rPr>
              <a:t>A rope connected to your mainsail control system is called a</a:t>
            </a:r>
            <a:r>
              <a:rPr lang="en-US">
                <a:solidFill>
                  <a:srgbClr val="FF0000"/>
                </a:solidFill>
                <a:cs typeface="Calibri"/>
              </a:rPr>
              <a:t> main sheet.</a:t>
            </a:r>
          </a:p>
          <a:p>
            <a:r>
              <a:rPr lang="en-US">
                <a:cs typeface="Calibri"/>
              </a:rPr>
              <a:t>A rope that is used to raise your sail up the mast becomes a</a:t>
            </a:r>
            <a:r>
              <a:rPr lang="en-US">
                <a:solidFill>
                  <a:srgbClr val="FF0000"/>
                </a:solidFill>
                <a:cs typeface="Calibri"/>
              </a:rPr>
              <a:t> halyard.</a:t>
            </a:r>
          </a:p>
          <a:p>
            <a:r>
              <a:rPr lang="en-US">
                <a:cs typeface="Calibri"/>
              </a:rPr>
              <a:t>A rope that is used to lower and secure the leach of your mainsail is</a:t>
            </a:r>
            <a:r>
              <a:rPr lang="en-US">
                <a:solidFill>
                  <a:srgbClr val="FF0000"/>
                </a:solidFill>
                <a:cs typeface="Calibri"/>
              </a:rPr>
              <a:t> a reef control line </a:t>
            </a:r>
            <a:r>
              <a:rPr lang="en-US">
                <a:cs typeface="Calibri"/>
              </a:rPr>
              <a:t>(you may have two or three of these).</a:t>
            </a:r>
          </a:p>
          <a:p>
            <a:r>
              <a:rPr lang="en-US">
                <a:cs typeface="Calibri"/>
              </a:rPr>
              <a:t>A rope that tightens the foot of your mainsail is called an </a:t>
            </a:r>
            <a:r>
              <a:rPr lang="en-US">
                <a:solidFill>
                  <a:srgbClr val="FF0000"/>
                </a:solidFill>
                <a:cs typeface="Calibri"/>
              </a:rPr>
              <a:t>outhaul.</a:t>
            </a:r>
          </a:p>
          <a:p>
            <a:r>
              <a:rPr lang="en-US">
                <a:cs typeface="Calibri"/>
              </a:rPr>
              <a:t>A rope that pulls the lower portion of your mainsail at the leach is called</a:t>
            </a:r>
            <a:r>
              <a:rPr lang="en-US">
                <a:solidFill>
                  <a:srgbClr val="FF0000"/>
                </a:solidFill>
                <a:cs typeface="Calibri"/>
              </a:rPr>
              <a:t> a flattening reef.</a:t>
            </a:r>
          </a:p>
        </p:txBody>
      </p:sp>
    </p:spTree>
    <p:extLst>
      <p:ext uri="{BB962C8B-B14F-4D97-AF65-F5344CB8AC3E}">
        <p14:creationId xmlns:p14="http://schemas.microsoft.com/office/powerpoint/2010/main" xmlns="" val="45582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05C7EE-AEBB-ED61-55F5-E5D732768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338" y="327901"/>
            <a:ext cx="10629462" cy="6216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 rope that tightens the luff of your mainsail is called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a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cunningham</a:t>
            </a:r>
            <a:r>
              <a:rPr lang="en-US" dirty="0">
                <a:cs typeface="Calibri"/>
              </a:rPr>
              <a:t> </a:t>
            </a:r>
          </a:p>
          <a:p>
            <a:r>
              <a:rPr lang="en-US" dirty="0">
                <a:cs typeface="Calibri"/>
              </a:rPr>
              <a:t>A rope that is part of a backstay tensioning system is called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a backstay tensioner.</a:t>
            </a:r>
          </a:p>
          <a:p>
            <a:r>
              <a:rPr lang="en-US" dirty="0" err="1">
                <a:cs typeface="Calibri"/>
              </a:rPr>
              <a:t>Symetrical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spinnackers</a:t>
            </a:r>
            <a:r>
              <a:rPr lang="en-US" dirty="0">
                <a:cs typeface="Calibri"/>
              </a:rPr>
              <a:t> are controlled by two lines. The flying clew is controlled by a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spinnaker sheet </a:t>
            </a:r>
            <a:r>
              <a:rPr lang="en-US" dirty="0">
                <a:cs typeface="Calibri"/>
              </a:rPr>
              <a:t>and the tack connected to the pole is called the </a:t>
            </a:r>
            <a:r>
              <a:rPr lang="en-US" dirty="0">
                <a:solidFill>
                  <a:srgbClr val="FF0000"/>
                </a:solidFill>
                <a:cs typeface="Calibri"/>
              </a:rPr>
              <a:t>guy. These names change as the spinnaker is jibed.</a:t>
            </a:r>
          </a:p>
          <a:p>
            <a:r>
              <a:rPr lang="en-US" dirty="0">
                <a:cs typeface="Calibri"/>
              </a:rPr>
              <a:t>Ropes that form a catch net for mainsail lowering are called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lazy jacks.</a:t>
            </a:r>
          </a:p>
          <a:p>
            <a:r>
              <a:rPr lang="en-US" dirty="0">
                <a:cs typeface="Calibri"/>
              </a:rPr>
              <a:t>Ropes that are attached to a mainsail and are used to collect and hold the loose portion of a reefed mainsail are called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reef lines.</a:t>
            </a:r>
          </a:p>
          <a:p>
            <a:r>
              <a:rPr lang="en-US" dirty="0">
                <a:cs typeface="Calibri"/>
              </a:rPr>
              <a:t>A rope used to tow your dinghy is called a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painter.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Ropes that are called ropes...Bolt rope 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….Tow rope</a:t>
            </a:r>
          </a:p>
          <a:p>
            <a:r>
              <a:rPr lang="en-US" dirty="0">
                <a:solidFill>
                  <a:srgbClr val="FF0000"/>
                </a:solidFill>
                <a:cs typeface="Calibri"/>
              </a:rPr>
              <a:t>….Rope ladder</a:t>
            </a:r>
          </a:p>
          <a:p>
            <a:endParaRPr lang="en-US">
              <a:solidFill>
                <a:srgbClr val="FF0000"/>
              </a:solidFill>
              <a:cs typeface="Calibri"/>
            </a:endParaRPr>
          </a:p>
        </p:txBody>
      </p:sp>
      <p:pic>
        <p:nvPicPr>
          <p:cNvPr id="2" name="Picture 3" descr="Text, letter&#10;&#10;Description automatically generated">
            <a:extLst>
              <a:ext uri="{FF2B5EF4-FFF2-40B4-BE49-F238E27FC236}">
                <a16:creationId xmlns:a16="http://schemas.microsoft.com/office/drawing/2014/main" xmlns="" id="{D9B754AB-D0CE-463A-F3E2-C3ED4407D2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8280" y="4787967"/>
            <a:ext cx="2131719" cy="20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50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C82971-967F-2D6E-A395-4E2D2834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Wire </a:t>
            </a:r>
            <a:r>
              <a:rPr lang="en-US">
                <a:solidFill>
                  <a:srgbClr val="FF0000"/>
                </a:solidFill>
                <a:cs typeface="Calibri Light"/>
              </a:rPr>
              <a:t>Rope</a:t>
            </a:r>
            <a:r>
              <a:rPr lang="en-US">
                <a:cs typeface="Calibri Light"/>
              </a:rPr>
              <a:t> Standing rigging</a:t>
            </a:r>
            <a:endParaRPr lang="en-US"/>
          </a:p>
        </p:txBody>
      </p:sp>
      <p:pic>
        <p:nvPicPr>
          <p:cNvPr id="4" name="Picture 4" descr="A picture containing text, rope, vanilla bean&#10;&#10;Description automatically generated">
            <a:extLst>
              <a:ext uri="{FF2B5EF4-FFF2-40B4-BE49-F238E27FC236}">
                <a16:creationId xmlns:a16="http://schemas.microsoft.com/office/drawing/2014/main" xmlns="" id="{A21BDF87-A1D2-E408-F636-DEF07DB94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240" y="2886341"/>
            <a:ext cx="4232039" cy="2239315"/>
          </a:xfrm>
        </p:spPr>
      </p:pic>
      <p:pic>
        <p:nvPicPr>
          <p:cNvPr id="5" name="Picture 5" descr="A picture containing boat, outdoor, sky, water&#10;&#10;Description automatically generated">
            <a:extLst>
              <a:ext uri="{FF2B5EF4-FFF2-40B4-BE49-F238E27FC236}">
                <a16:creationId xmlns:a16="http://schemas.microsoft.com/office/drawing/2014/main" xmlns="" id="{9D918DDB-CF23-7B2B-B649-C09B95A129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6475" y="2513640"/>
            <a:ext cx="5828829" cy="30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66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F8EC5-A181-9625-E15F-84CCD677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Knots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CFC43F-2681-F29E-27F5-8C1B71CDE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Types: 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Knots</a:t>
            </a:r>
            <a:r>
              <a:rPr lang="en-US">
                <a:cs typeface="Calibri"/>
              </a:rPr>
              <a:t>....tied at the end of the same line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Hitch</a:t>
            </a:r>
            <a:r>
              <a:rPr lang="en-US">
                <a:cs typeface="Calibri"/>
              </a:rPr>
              <a:t>...ties around or to something</a:t>
            </a:r>
          </a:p>
          <a:p>
            <a:r>
              <a:rPr lang="en-US">
                <a:solidFill>
                  <a:srgbClr val="00B050"/>
                </a:solidFill>
                <a:cs typeface="Calibri"/>
              </a:rPr>
              <a:t>Bend</a:t>
            </a:r>
            <a:r>
              <a:rPr lang="en-US">
                <a:cs typeface="Calibri"/>
              </a:rPr>
              <a:t>...joining two pieces of line together</a:t>
            </a:r>
          </a:p>
          <a:p>
            <a:endParaRPr lang="en-US"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cs typeface="Calibri"/>
              </a:rPr>
              <a:t>Working end</a:t>
            </a:r>
            <a:r>
              <a:rPr lang="en-US">
                <a:cs typeface="Calibri"/>
              </a:rPr>
              <a:t>...where the knot happens</a:t>
            </a:r>
            <a:endParaRPr lang="en-US"/>
          </a:p>
          <a:p>
            <a:r>
              <a:rPr lang="en-US">
                <a:solidFill>
                  <a:srgbClr val="0070C0"/>
                </a:solidFill>
                <a:cs typeface="Calibri"/>
              </a:rPr>
              <a:t>Standing part</a:t>
            </a:r>
            <a:r>
              <a:rPr lang="en-US">
                <a:cs typeface="Calibri"/>
              </a:rPr>
              <a:t>....part of the rope not being used.</a:t>
            </a:r>
          </a:p>
          <a:p>
            <a:r>
              <a:rPr lang="en-US" err="1">
                <a:solidFill>
                  <a:srgbClr val="0070C0"/>
                </a:solidFill>
                <a:cs typeface="Calibri"/>
              </a:rPr>
              <a:t>Bight</a:t>
            </a:r>
            <a:r>
              <a:rPr lang="en-US" err="1">
                <a:cs typeface="Calibri"/>
              </a:rPr>
              <a:t>..rope</a:t>
            </a:r>
            <a:r>
              <a:rPr lang="en-US">
                <a:cs typeface="Calibri"/>
              </a:rPr>
              <a:t> doubled over on its self</a:t>
            </a:r>
          </a:p>
        </p:txBody>
      </p:sp>
    </p:spTree>
    <p:extLst>
      <p:ext uri="{BB962C8B-B14F-4D97-AF65-F5344CB8AC3E}">
        <p14:creationId xmlns:p14="http://schemas.microsoft.com/office/powerpoint/2010/main" xmlns="" val="2946055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52E0BC2A-9963-F75F-9F99-38C9E60B3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6064" y="696737"/>
            <a:ext cx="8154316" cy="5480226"/>
          </a:xfrm>
        </p:spPr>
      </p:pic>
    </p:spTree>
    <p:extLst>
      <p:ext uri="{BB962C8B-B14F-4D97-AF65-F5344CB8AC3E}">
        <p14:creationId xmlns:p14="http://schemas.microsoft.com/office/powerpoint/2010/main" xmlns="" val="3156424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411A1-3E63-63D7-040D-83F95371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20712" cy="1344377"/>
          </a:xfrm>
        </p:spPr>
        <p:txBody>
          <a:bodyPr/>
          <a:lstStyle/>
          <a:p>
            <a:r>
              <a:rPr lang="en-US">
                <a:cs typeface="Calibri Light"/>
              </a:rPr>
              <a:t>Bowline</a:t>
            </a:r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571C6CE1-4482-D4F9-5FF1-0AA7E6776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0575" y="1868988"/>
            <a:ext cx="7361295" cy="4452760"/>
          </a:xfrm>
        </p:spPr>
      </p:pic>
    </p:spTree>
    <p:extLst>
      <p:ext uri="{BB962C8B-B14F-4D97-AF65-F5344CB8AC3E}">
        <p14:creationId xmlns:p14="http://schemas.microsoft.com/office/powerpoint/2010/main" xmlns="" val="313339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3BEA9072-FFF3-2B5E-F218-0F1C9DF5F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6370" y="687329"/>
            <a:ext cx="9360741" cy="6195189"/>
          </a:xfrm>
        </p:spPr>
      </p:pic>
    </p:spTree>
    <p:extLst>
      <p:ext uri="{BB962C8B-B14F-4D97-AF65-F5344CB8AC3E}">
        <p14:creationId xmlns:p14="http://schemas.microsoft.com/office/powerpoint/2010/main" xmlns="" val="4001269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E840E-09A4-E8E0-004B-A772E78AA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Bowline on a bight</a:t>
            </a:r>
            <a:endParaRPr lang="en-US" err="1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8E007B83-550E-A140-91BB-BD0D33576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9622" y="2322602"/>
            <a:ext cx="8223719" cy="3724274"/>
          </a:xfrm>
        </p:spPr>
      </p:pic>
    </p:spTree>
    <p:extLst>
      <p:ext uri="{BB962C8B-B14F-4D97-AF65-F5344CB8AC3E}">
        <p14:creationId xmlns:p14="http://schemas.microsoft.com/office/powerpoint/2010/main" xmlns="" val="3500303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D60C6BB8-83AA-81F5-1071-5F7994AA7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8292" y="470959"/>
            <a:ext cx="6650009" cy="6025856"/>
          </a:xfrm>
        </p:spPr>
      </p:pic>
    </p:spTree>
    <p:extLst>
      <p:ext uri="{BB962C8B-B14F-4D97-AF65-F5344CB8AC3E}">
        <p14:creationId xmlns:p14="http://schemas.microsoft.com/office/powerpoint/2010/main" xmlns="" val="234577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9FAE058C-8B66-3877-EDA6-F383EA7D1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68199" y="1407097"/>
            <a:ext cx="9283569" cy="3489547"/>
          </a:xfrm>
        </p:spPr>
      </p:pic>
    </p:spTree>
    <p:extLst>
      <p:ext uri="{BB962C8B-B14F-4D97-AF65-F5344CB8AC3E}">
        <p14:creationId xmlns:p14="http://schemas.microsoft.com/office/powerpoint/2010/main" xmlns="" val="223281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0E021-91C8-CD2F-717D-268E7D051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Many kinds of rope are in use today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86A6D7-0EA9-F03B-05A9-1242DD406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Natural fibers: Hemp, Sisal, Manila, Coir, Cotton</a:t>
            </a:r>
          </a:p>
          <a:p>
            <a:r>
              <a:rPr lang="en-US">
                <a:cs typeface="Calibri"/>
              </a:rPr>
              <a:t>Nylon</a:t>
            </a:r>
          </a:p>
          <a:p>
            <a:r>
              <a:rPr lang="en-US">
                <a:cs typeface="Calibri"/>
              </a:rPr>
              <a:t>Polypropylene</a:t>
            </a:r>
          </a:p>
          <a:p>
            <a:r>
              <a:rPr lang="en-US">
                <a:cs typeface="Calibri"/>
              </a:rPr>
              <a:t>Polyester (Dacron or Terylene)</a:t>
            </a:r>
          </a:p>
          <a:p>
            <a:r>
              <a:rPr lang="en-US">
                <a:cs typeface="Calibri"/>
              </a:rPr>
              <a:t>Ultra-High molecular weight polyethylene (Spectra, </a:t>
            </a:r>
            <a:r>
              <a:rPr lang="en-US" err="1">
                <a:cs typeface="Calibri"/>
              </a:rPr>
              <a:t>Dynema</a:t>
            </a:r>
            <a:r>
              <a:rPr lang="en-US">
                <a:cs typeface="Calibri"/>
              </a:rPr>
              <a:t>, Vectran, Zylon)</a:t>
            </a:r>
          </a:p>
          <a:p>
            <a:r>
              <a:rPr lang="en-US">
                <a:cs typeface="Calibri"/>
              </a:rPr>
              <a:t>Aramid (Kevlar, </a:t>
            </a:r>
            <a:r>
              <a:rPr lang="en-US" err="1">
                <a:cs typeface="Calibri"/>
              </a:rPr>
              <a:t>Twaron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Technora</a:t>
            </a:r>
            <a:r>
              <a:rPr lang="en-US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98503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Clove Hitch</a:t>
            </a:r>
            <a:endParaRPr lang="en-CA" b="1" dirty="0"/>
          </a:p>
        </p:txBody>
      </p:sp>
      <p:pic>
        <p:nvPicPr>
          <p:cNvPr id="1026" name="Picture 2" descr="C:\Users\Ritchie\Documents\CIYC\Rope\how-to-tie-a-clove-hit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4776" y="1825625"/>
            <a:ext cx="4982448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AFD7E588-19E5-3F4B-EEB4-119067529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2326" y="649699"/>
            <a:ext cx="6786831" cy="6204597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F349602C-8ECD-B194-9105-5472E0C15A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8179" y="432069"/>
            <a:ext cx="3749792" cy="2428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5B79A8-9700-8ABC-D0B9-39EFB98B97D8}"/>
              </a:ext>
            </a:extLst>
          </p:cNvPr>
          <p:cNvSpPr txBox="1"/>
          <p:nvPr/>
        </p:nvSpPr>
        <p:spPr>
          <a:xfrm>
            <a:off x="8560740" y="2398888"/>
            <a:ext cx="209785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"line over" </a:t>
            </a:r>
          </a:p>
          <a:p>
            <a:r>
              <a:rPr lang="en-US" dirty="0">
                <a:cs typeface="Calibri"/>
              </a:rPr>
              <a:t>Jammed winch</a:t>
            </a:r>
          </a:p>
        </p:txBody>
      </p:sp>
    </p:spTree>
    <p:extLst>
      <p:ext uri="{BB962C8B-B14F-4D97-AF65-F5344CB8AC3E}">
        <p14:creationId xmlns:p14="http://schemas.microsoft.com/office/powerpoint/2010/main" xmlns="" val="180012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E092E-C03D-4DFB-EFD7-6179B48B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70" y="1082440"/>
            <a:ext cx="10948340" cy="58377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Rule of thumb:</a:t>
            </a:r>
          </a:p>
          <a:p>
            <a:r>
              <a:rPr lang="en-US" dirty="0">
                <a:cs typeface="Calibri"/>
              </a:rPr>
              <a:t>If you can't tie a proper knot …</a:t>
            </a:r>
            <a:r>
              <a:rPr lang="en-US" dirty="0">
                <a:solidFill>
                  <a:srgbClr val="FF0000"/>
                </a:solidFill>
                <a:cs typeface="Calibri"/>
              </a:rPr>
              <a:t>.tie lots!</a:t>
            </a:r>
          </a:p>
        </p:txBody>
      </p:sp>
      <p:pic>
        <p:nvPicPr>
          <p:cNvPr id="4" name="Picture 4" descr="A picture containing rope, connector&#10;&#10;Description automatically generated">
            <a:extLst>
              <a:ext uri="{FF2B5EF4-FFF2-40B4-BE49-F238E27FC236}">
                <a16:creationId xmlns:a16="http://schemas.microsoft.com/office/drawing/2014/main" xmlns="" id="{73EB7F84-991A-1EB6-732A-72F0512B20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067" y="2066206"/>
            <a:ext cx="6355643" cy="47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47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xmlns="" id="{62AFA3E8-973F-ACAD-4D8C-9371A4E8D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997" y="621478"/>
            <a:ext cx="10971859" cy="6176374"/>
          </a:xfrm>
        </p:spPr>
      </p:pic>
    </p:spTree>
    <p:extLst>
      <p:ext uri="{BB962C8B-B14F-4D97-AF65-F5344CB8AC3E}">
        <p14:creationId xmlns:p14="http://schemas.microsoft.com/office/powerpoint/2010/main" xmlns="" val="122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677CB-2C32-1FBC-9220-7981102FF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Belaying a cleat</a:t>
            </a:r>
            <a:endParaRPr lang="en-US"/>
          </a:p>
        </p:txBody>
      </p:sp>
      <p:pic>
        <p:nvPicPr>
          <p:cNvPr id="4" name="Picture 4" descr="A picture containing text, rope, wooden&#10;&#10;Description automatically generated">
            <a:extLst>
              <a:ext uri="{FF2B5EF4-FFF2-40B4-BE49-F238E27FC236}">
                <a16:creationId xmlns:a16="http://schemas.microsoft.com/office/drawing/2014/main" xmlns="" id="{EB5FA214-B79B-8D14-A97F-BD85BD62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235" y="2164675"/>
            <a:ext cx="4931010" cy="4369387"/>
          </a:xfr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4D9BF05-E074-BE79-751D-0DF9A7C5FA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956" y="2207919"/>
            <a:ext cx="4097866" cy="40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90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0A9C5A-4B72-BCC3-F8C5-8F9422C0D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Dock Line Etiquette</a:t>
            </a:r>
            <a:endParaRPr lang="en-US"/>
          </a:p>
        </p:txBody>
      </p:sp>
      <p:pic>
        <p:nvPicPr>
          <p:cNvPr id="4" name="Picture 4" descr="A picture containing connector, loop knot, rope, decorated&#10;&#10;Description automatically generated">
            <a:extLst>
              <a:ext uri="{FF2B5EF4-FFF2-40B4-BE49-F238E27FC236}">
                <a16:creationId xmlns:a16="http://schemas.microsoft.com/office/drawing/2014/main" xmlns="" id="{95F34ADD-7FEC-112F-DCF2-EC4244D68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2145" y="1947921"/>
            <a:ext cx="4936303" cy="3702227"/>
          </a:xfrm>
        </p:spPr>
      </p:pic>
      <p:pic>
        <p:nvPicPr>
          <p:cNvPr id="5" name="Picture 5" descr="A picture containing rope, wooden&#10;&#10;Description automatically generated">
            <a:extLst>
              <a:ext uri="{FF2B5EF4-FFF2-40B4-BE49-F238E27FC236}">
                <a16:creationId xmlns:a16="http://schemas.microsoft.com/office/drawing/2014/main" xmlns="" id="{65AE4AAB-0F07-903D-3410-F9296643B5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882" y="1241045"/>
            <a:ext cx="3636903" cy="51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44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40E63-5D34-2FC5-A823-CDC028055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Chafe</a:t>
            </a:r>
            <a:endParaRPr lang="en-US"/>
          </a:p>
        </p:txBody>
      </p:sp>
      <p:pic>
        <p:nvPicPr>
          <p:cNvPr id="4" name="Picture 4" descr="A picture containing metalware, chain&#10;&#10;Description automatically generated">
            <a:extLst>
              <a:ext uri="{FF2B5EF4-FFF2-40B4-BE49-F238E27FC236}">
                <a16:creationId xmlns:a16="http://schemas.microsoft.com/office/drawing/2014/main" xmlns="" id="{4F1CC68B-7D7B-C80F-1264-09D786D05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019" y="1471054"/>
            <a:ext cx="5715000" cy="2990850"/>
          </a:xfrm>
        </p:spPr>
      </p:pic>
      <p:pic>
        <p:nvPicPr>
          <p:cNvPr id="5" name="Picture 5" descr="A picture containing rope&#10;&#10;Description automatically generated">
            <a:extLst>
              <a:ext uri="{FF2B5EF4-FFF2-40B4-BE49-F238E27FC236}">
                <a16:creationId xmlns:a16="http://schemas.microsoft.com/office/drawing/2014/main" xmlns="" id="{58E0E4CC-C114-83AD-CA93-C34C5A25D5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8846" y="1536324"/>
            <a:ext cx="4831643" cy="2656462"/>
          </a:xfrm>
          <a:prstGeom prst="rect">
            <a:avLst/>
          </a:prstGeom>
        </p:spPr>
      </p:pic>
      <p:pic>
        <p:nvPicPr>
          <p:cNvPr id="6" name="Picture 6" descr="A picture containing rope&#10;&#10;Description automatically generated">
            <a:extLst>
              <a:ext uri="{FF2B5EF4-FFF2-40B4-BE49-F238E27FC236}">
                <a16:creationId xmlns:a16="http://schemas.microsoft.com/office/drawing/2014/main" xmlns="" id="{6807DD56-A62E-3E5C-D1C9-218EB8A390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891" y="4202465"/>
            <a:ext cx="3321402" cy="27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7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911E2-DAC6-1E2C-204C-11C1CCBD9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Chafe guard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EAA4EFD-3D52-663A-6671-9B5F751A0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627" y="1646884"/>
            <a:ext cx="3485857" cy="3485857"/>
          </a:xfrm>
        </p:spPr>
      </p:pic>
      <p:pic>
        <p:nvPicPr>
          <p:cNvPr id="5" name="Picture 5" descr="Shape, arrow&#10;&#10;Description automatically generated">
            <a:extLst>
              <a:ext uri="{FF2B5EF4-FFF2-40B4-BE49-F238E27FC236}">
                <a16:creationId xmlns:a16="http://schemas.microsoft.com/office/drawing/2014/main" xmlns="" id="{FFFA856D-AEBF-58C2-747A-7289B787F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4920" y="1643474"/>
            <a:ext cx="3561644" cy="356164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CDCFD38C-2BB4-3BCF-462A-1268F7B40AC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28252" y="211384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62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150A6C-733E-1BCF-5329-BCE8BC166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97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cs typeface="Calibri"/>
              </a:rPr>
              <a:t>END for END</a:t>
            </a:r>
          </a:p>
          <a:p>
            <a:r>
              <a:rPr lang="en-US" dirty="0">
                <a:cs typeface="Calibri"/>
              </a:rPr>
              <a:t>If you use a line in the same function for several years it may develop wear or chafe at jammers or fairleads.</a:t>
            </a:r>
          </a:p>
          <a:p>
            <a:r>
              <a:rPr lang="en-US" dirty="0">
                <a:cs typeface="Calibri"/>
              </a:rPr>
              <a:t>Same line...flip flop!</a:t>
            </a:r>
          </a:p>
          <a:p>
            <a:r>
              <a:rPr lang="en-US" dirty="0">
                <a:cs typeface="Calibri"/>
              </a:rPr>
              <a:t>You may have to cut off a knot or eye splice.</a:t>
            </a:r>
          </a:p>
        </p:txBody>
      </p:sp>
    </p:spTree>
    <p:extLst>
      <p:ext uri="{BB962C8B-B14F-4D97-AF65-F5344CB8AC3E}">
        <p14:creationId xmlns:p14="http://schemas.microsoft.com/office/powerpoint/2010/main" xmlns="" val="332233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4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Sun at sea">
            <a:extLst>
              <a:ext uri="{FF2B5EF4-FFF2-40B4-BE49-F238E27FC236}">
                <a16:creationId xmlns:a16="http://schemas.microsoft.com/office/drawing/2014/main" xmlns="" id="{42AD1EEB-737E-4002-D0AD-001D13DB1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359" t="9091" r="18931"/>
          <a:stretch/>
        </p:blipFill>
        <p:spPr>
          <a:xfrm>
            <a:off x="4093123" y="477517"/>
            <a:ext cx="8668512" cy="6857990"/>
          </a:xfrm>
          <a:prstGeom prst="rect">
            <a:avLst/>
          </a:prstGeom>
        </p:spPr>
      </p:pic>
      <p:sp>
        <p:nvSpPr>
          <p:cNvPr id="42" name="Rectangle 36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B7D66-C1BD-5C3B-CC57-E759B4C2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Lake Erie the kingdom of the SEICHE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76AA90-E5BF-03D8-235A-170C45A9E81D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Lake Erie is known for seiches, especially when strong winds blow from southwest to northeast. In 1844, a </a:t>
            </a:r>
            <a:r>
              <a:rPr lang="en-US" sz="1700" b="1">
                <a:hlinkClick r:id="rId3"/>
              </a:rPr>
              <a:t>22-foot</a:t>
            </a:r>
            <a:r>
              <a:rPr lang="en-US" sz="1700"/>
              <a:t> seiche breached a </a:t>
            </a:r>
            <a:r>
              <a:rPr lang="en-US" sz="1700" b="1">
                <a:hlinkClick r:id="rId3"/>
              </a:rPr>
              <a:t>14-foot-high</a:t>
            </a:r>
            <a:r>
              <a:rPr lang="en-US" sz="1700"/>
              <a:t> sea wall killing 78 people and damming the ice to the extent that Niagara Falls temporarily stopped flowing. As recently as 2008, strong winds created waves </a:t>
            </a:r>
            <a:r>
              <a:rPr lang="en-US" sz="1700" b="1">
                <a:hlinkClick r:id="rId3"/>
              </a:rPr>
              <a:t>12 to 16 feet</a:t>
            </a:r>
            <a:r>
              <a:rPr lang="en-US" sz="1700"/>
              <a:t> high in Lake Erie, leading to flooding near Buffalo, New York. </a:t>
            </a:r>
          </a:p>
        </p:txBody>
      </p:sp>
      <p:pic>
        <p:nvPicPr>
          <p:cNvPr id="3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xmlns="" id="{367AECE0-B463-F20C-9E35-BBC26D0FC2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7141" y="3118439"/>
            <a:ext cx="5085644" cy="28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57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173</Words>
  <Application>Microsoft Office PowerPoint</Application>
  <PresentationFormat>Custom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ROPE</vt:lpstr>
      <vt:lpstr>Many kinds of rope are in use today</vt:lpstr>
      <vt:lpstr>Slide 3</vt:lpstr>
      <vt:lpstr>Belaying a cleat</vt:lpstr>
      <vt:lpstr>Dock Line Etiquette</vt:lpstr>
      <vt:lpstr>Chafe</vt:lpstr>
      <vt:lpstr>Chafe guard</vt:lpstr>
      <vt:lpstr>Slide 8</vt:lpstr>
      <vt:lpstr>Lake Erie the kingdom of the SEICHE</vt:lpstr>
      <vt:lpstr>A rope is just a rope...until it gets a job!</vt:lpstr>
      <vt:lpstr>Slide 11</vt:lpstr>
      <vt:lpstr>Wire Rope Standing rigging</vt:lpstr>
      <vt:lpstr>Knots</vt:lpstr>
      <vt:lpstr>Slide 14</vt:lpstr>
      <vt:lpstr>Bowline</vt:lpstr>
      <vt:lpstr>Slide 16</vt:lpstr>
      <vt:lpstr>Bowline on a bight</vt:lpstr>
      <vt:lpstr>Slide 18</vt:lpstr>
      <vt:lpstr>Slide 19</vt:lpstr>
      <vt:lpstr>Clove Hitch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Ritchie</dc:creator>
  <cp:lastModifiedBy>Ritchie</cp:lastModifiedBy>
  <cp:revision>77</cp:revision>
  <dcterms:created xsi:type="dcterms:W3CDTF">2023-02-27T20:49:22Z</dcterms:created>
  <dcterms:modified xsi:type="dcterms:W3CDTF">2023-03-23T14:10:21Z</dcterms:modified>
</cp:coreProperties>
</file>